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7"/>
  </p:notesMasterIdLst>
  <p:handoutMasterIdLst>
    <p:handoutMasterId r:id="rId38"/>
  </p:handoutMasterIdLst>
  <p:sldIdLst>
    <p:sldId id="256" r:id="rId4"/>
    <p:sldId id="394" r:id="rId5"/>
    <p:sldId id="446" r:id="rId6"/>
    <p:sldId id="264" r:id="rId8"/>
    <p:sldId id="448" r:id="rId9"/>
    <p:sldId id="450" r:id="rId10"/>
    <p:sldId id="449" r:id="rId11"/>
    <p:sldId id="452" r:id="rId12"/>
    <p:sldId id="451" r:id="rId13"/>
    <p:sldId id="462" r:id="rId14"/>
    <p:sldId id="463" r:id="rId15"/>
    <p:sldId id="464" r:id="rId16"/>
    <p:sldId id="472" r:id="rId17"/>
    <p:sldId id="456" r:id="rId18"/>
    <p:sldId id="455" r:id="rId19"/>
    <p:sldId id="461" r:id="rId20"/>
    <p:sldId id="458" r:id="rId21"/>
    <p:sldId id="473" r:id="rId22"/>
    <p:sldId id="474" r:id="rId23"/>
    <p:sldId id="475" r:id="rId24"/>
    <p:sldId id="476" r:id="rId25"/>
    <p:sldId id="477" r:id="rId26"/>
    <p:sldId id="479" r:id="rId27"/>
    <p:sldId id="481" r:id="rId28"/>
    <p:sldId id="478" r:id="rId29"/>
    <p:sldId id="483" r:id="rId30"/>
    <p:sldId id="489" r:id="rId31"/>
    <p:sldId id="490" r:id="rId32"/>
    <p:sldId id="494" r:id="rId33"/>
    <p:sldId id="495" r:id="rId34"/>
    <p:sldId id="496" r:id="rId35"/>
    <p:sldId id="491" r:id="rId36"/>
    <p:sldId id="48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语言实践- 网络编程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基础概念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基础概念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Socket：数据传输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Encoding：内容编码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：连接会话状态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C/S模式：通过客户端实现双端通信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B/S模式：通过浏览器即可完成数据的传输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简单例子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• 通过TCP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/UDP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实现网络通信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网络轮询器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多路复用模型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多路复用模块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文件描述符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Goroutine 唤醒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7075" y="4112260"/>
            <a:ext cx="9726930" cy="5490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TCP简单例子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net.Listen("tcp", "127.0.0.1:10000")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conn, err := listen.Accept()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log.Printf("accept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// 开始goroutine监听连接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go handleConn(conn)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handleConn(conn net.Conn)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conn.Close()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// 读写缓冲区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rd := bufio.NewReader(conn)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wr := bufio.NewWriter(conn)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line, _, err := rd.ReadLine()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return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wr.WriteString("hello 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wr.Write(line)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wr.Flush() // 一次性syscall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760" y="11172825"/>
            <a:ext cx="7828280" cy="2284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UDP简单例子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net.ListenUDP("udp", &amp;net.UDPAddr{Port: 20000})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listen.Close()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var buf [1024]byte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n, addr, err := listen.ReadFromUDP(buf[:])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udp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data := append([]byte("hello "), buf[:n]...)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listen.WriteToUDP(data, addr)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2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360" y="3873500"/>
            <a:ext cx="9803765" cy="588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60" y="10677525"/>
            <a:ext cx="9803765" cy="1613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I/O</a:t>
            </a:r>
            <a:r>
              <a:rPr kumimoji="1"/>
              <a:t>多路复用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Go 语言在采用  </a:t>
            </a:r>
            <a:r>
              <a:rPr kumimoji="1" lang="zh-CN" altLang="en-US" sz="3200" dirty="0">
                <a:solidFill>
                  <a:schemeClr val="accent1"/>
                </a:solidFill>
                <a:sym typeface="+mn-ea"/>
              </a:rPr>
              <a:t>I/O 多路复用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模型处理 I/O 操作，但是他没有选择最常见的系统调用 select。虽然 select 也可以提供 I/O 多路复用的能力，但是使用它有比较多的限制：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监听能力有限 — 最多只能监听 1024 个文件描述符；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内存拷贝开销大 — 需要维护一个较大的数据结构存储文件描述符，该结构需要拷贝到内核中；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时间复杂度 𝑂(𝑛) — 返回准备就绪的事件个数后，需要遍历所有的文件描述符；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I</a:t>
            </a: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O多路复用：进程阻塞于 select，等待多个 IO 中的任一个变为可读，select调 用返回，通知相应 IO 可以读。 它可以支持单线程响应多个请求这种模式。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1745" y="3395345"/>
            <a:ext cx="11238230" cy="722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</a:t>
            </a:r>
            <a:r>
              <a:rPr kumimoji="1" lang="en-US"/>
              <a:t>I/O</a:t>
            </a:r>
            <a:r>
              <a:rPr kumimoji="1"/>
              <a:t>模型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0129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Linux下主要的IO模型分为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Blocking IO - 阻塞I 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Nonblocking IO - 非阻塞IO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IO multiplexing - IO 多路复用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Signal-driven IO - 信号驱动式IO（异步阻塞）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Asynchronous IO - 异步IO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同步：调用端会一直等待服务端响应，直到返回结果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异步：调用端发起调用之后不会立刻返回，不会等待服务端响应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阻塞：服务端返回结果之前，客户端线程会被挂起，此时线程不可被 CPU 调度，线程暂停运行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非阻塞：在服务端返回前，函数不会阻塞调用端线程，而会立刻返回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2975" y="4232910"/>
            <a:ext cx="11730990" cy="4907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多路复用</a:t>
            </a:r>
            <a:r>
              <a:rPr kumimoji="1" lang="zh-CN" altLang="en-US"/>
              <a:t>模块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488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为了提高 I/O 多路复用的性能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不同的操作系统也都实现了自己的 I/O 多路复用函数，例如：epoll、kqueue 和 evport 等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 语言为了提高在不同操作系统上的 I/O 操作性能，使用平台特定的函数实现了多个版本的网络轮询模块：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src/runtime/netpoll_epoll.go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src/runtime/netpoll_kqueue.go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src/runtime/netpoll_solaris.go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src/runtime/netpoll_windows.go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src/runtime/netpoll_aix.go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src/runtime/netpoll_fake.go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>
                <a:sym typeface="+mn-ea"/>
              </a:rPr>
              <a:t>通过 Go 实现网络编程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Goim </a:t>
            </a:r>
            <a:r>
              <a:rPr kumimoji="1" lang="zh-CN" altLang="en-US">
                <a:solidFill>
                  <a:schemeClr val="accent1"/>
                </a:solidFill>
              </a:rPr>
              <a:t>长连接 </a:t>
            </a:r>
            <a:r>
              <a:rPr kumimoji="1" lang="en-US" altLang="zh-CN">
                <a:solidFill>
                  <a:schemeClr val="accent1"/>
                </a:solidFill>
              </a:rPr>
              <a:t>TCP 编程</a:t>
            </a:r>
            <a:endParaRPr kumimoji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>
                <a:sym typeface="+mn-ea"/>
              </a:rPr>
              <a:t>Kratos </a:t>
            </a:r>
            <a:r>
              <a:rPr kumimoji="1">
                <a:sym typeface="+mn-ea"/>
              </a:rPr>
              <a:t>框架详解 HTTP 编程</a:t>
            </a:r>
            <a:endParaRPr kumimoji="1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概览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长连接管理层，主要是监控外网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端口，并且通过设备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进行绑定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 现，以及实现了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合适直播等大房间消息广播。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Logic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逻辑层，监控连接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Connect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Disconnect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事件，可自定义鉴权，进行记录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信息（设备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ServerID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lang="zh-CN" sz="3200" i="1" dirty="0">
                <a:solidFill>
                  <a:schemeClr val="accent1"/>
                </a:solidFill>
                <a:sym typeface="+mn-ea"/>
              </a:rPr>
              <a:t>，业务可通过设备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、全局广播进行消息推送。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通过消息队列的进行推送消峰处理，并把消息推送到对应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各个模块之间通过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gRPC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进行通信。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870" y="3619500"/>
            <a:ext cx="10229850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协议设计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主要以包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针方式：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Package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Header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，头长度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Protocol Version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，协议版本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Operation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，操作码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请求序号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Body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Operation: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Auth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Heartbeat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Sequence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按请求、响应对应递增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7775" y="3386455"/>
            <a:ext cx="10761980" cy="8041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边缘节点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长连接连续节点，通常部署在距离用户比较近，通过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TCP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或者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Websocket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建立连接，并且通过应用层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Heartbeat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进行保活检测，保证连接可用性。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节点之间通过云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VPC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专线通信，按地区部署分布。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国内：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华北（北京）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华中（上海、杭州）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华南（广州、深圳）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华西（四川）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香港、日本、美国、欧洲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4380" y="2995930"/>
            <a:ext cx="8723630" cy="9018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>
                <a:sym typeface="+mn-ea"/>
              </a:rPr>
              <a:t>Goim </a:t>
            </a:r>
            <a:r>
              <a:rPr kumimoji="1" lang="zh-CN">
                <a:sym typeface="+mn-ea"/>
              </a:rPr>
              <a:t>长连接网关</a:t>
            </a:r>
            <a:endParaRPr kumimoji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长连接负载均衡比较特殊，需要按一定的负载算法进行分配节点，可以通过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HTTPDNS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方式，请求获致到对应的节点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列表，例如，返回固定数量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，按一定的权重或者最少连接数进行排序，客户端通过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逐个重试连接；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注册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地址，以及节点权重，定时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Renew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当前节点连接数量；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Balancer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按地区经纬度计算，按最近地区（经纬度）提供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列表，以及权重计算排序；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BFF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返回对应的长连接节点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，客户端可以通过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直接连；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客户端 按返回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列表顺序，逐个连接尝试建立长连接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885" y="3813810"/>
            <a:ext cx="9576435" cy="6088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心跳保活机制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8414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长连接断开的原因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长连接所在进程被杀死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NAT 超时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网络状态发生变化，如移动网络 &amp; Wifi 切换、断开、重连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其他不可抗因素（网络状态差、DHCP 的租期等等 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高效维持长连接方案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进程保活（防止进程被杀死）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心跳保活（阻止 NAT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超时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断线重连（断网以后重新连接网络）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自适应心跳时间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跳可选区间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[min=60s，max=300s]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心跳增加步长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step=30s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心跳周期探测，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success=current + step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fail=current - step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用户鉴权和 Session 信息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用户鉴权，在长连接建立成功后，需要先进行连接鉴权，并且绑定对应的会话信息；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，建立连接进行鉴权，保存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，用户鉴权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，认证得到用户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Disconnect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，断开连接，删除对应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UserID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，会话信息通过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Redis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保存连接路由信息：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连接维度，通过 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用户维度，通过 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找到对应的连接和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所在节点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25" y="2851150"/>
            <a:ext cx="7752715" cy="9393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8829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长连接层，实现连接管理和消息推送</a:t>
            </a:r>
            <a:r>
              <a:rPr kumimoji="1" 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Protocol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协议监听；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，长连接消息包，每个包都有固定长度；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，消息管道相当于每个连接抽象，最终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中的封装，进行消息包的读写分发；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Bucket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进行管理，用于读写锁拆散，并且实现房间消息推送，类似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Nginx Worker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Room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，房间管理通过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进行管理，通过链表进行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遍历推送消息；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每个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Bucket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都有独立的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Goroutine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和读写锁优化：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Buckets {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channels map[string]*Channel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rooms map[string]*Room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}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7665" y="3368675"/>
            <a:ext cx="10022840" cy="8237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Logic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8105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Logic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业务逻辑层，处理连接鉴权、消息路由，用户会话管理；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主要分为三层：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sdk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建立长连接，进行重连、心跳保活；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goim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，主要负责连接管理，提供消息长连能力；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backend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，处理业务逻辑，对推送消息过虑，以及持久化相关等；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6765" y="4172585"/>
            <a:ext cx="12910185" cy="7484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Job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业务通过对应的推送方式，可以对连接设备、房间、用户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进行推送，通过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信息定位到所在的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连接节点，并通过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推送消息；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Kafka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进行推送消峰，保证消息逐步推送成功；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支持的多种推送方式：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Push(DeviceID,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Push(UserID,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Push(RoomID,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3820" y="2731770"/>
            <a:ext cx="7342505" cy="10006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推拉结合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9298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在长连接中，如果想把消息通知所有人，主要有两种模式：一种是自己拿广播通知所有人，这叫“推”模式；一种是有人主动来找你要，这叫“拉”模式。；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在业务系统中，通常会有三种可能的做法：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推模式，有新消息时服务器主动推给客户端；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拉模式，由前端主动发起拉取消息的请求；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推拉结合模式，有新消息实时通知，客户端再进行新的消息摘取；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8530" y="3608705"/>
            <a:ext cx="11875770" cy="7877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读写扩散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7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一般消息系统中，通常会比较关注消息存储；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主要进行考虑“读”、“写”扩散，也就是性能问题；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在不同场景，可能选择不同的方式：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读扩散，在IM系统里的读扩散通常是每两个相关联的人就有一个信箱，或者每个群一个信箱。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优点：写操作（发消息）很轻量，只用写自己信箱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缺点：读操作（读消息）很重，需要读所有人信箱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写扩散，每个人都只从自己的信箱里读取消息，但写（发消息）的时候需要所有人写一份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优点：读操作很轻量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缺点：写操作很重，尤其是对于群聊来说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4395" y="2731770"/>
            <a:ext cx="9935845" cy="9281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，需要保证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全局唯一，绝对不会出现重复的 ID，且 ID 整体趋势递增。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通常情况下，ID 的设计主要有以下几大类：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UUID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Snowflake 的 ID 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基于申请 DB 步长的生成方式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Redis 或者 DB 的自增 ID生成方式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特殊的规则生成唯一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8795" y="3784600"/>
            <a:ext cx="10429875" cy="8260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Snowflake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network service for generating unique ID numbers at high scale with some simple guarantees.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time - 41 bits (millisecond precision w/ a custom epoch gives us 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configured machine id - 10 bits - gives us up to 1024 machines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number - 12 bits - rolls over every 4096 per machine (with protection to avoid rollover in the same ms)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0170" y="4768850"/>
            <a:ext cx="9982200" cy="3382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网络通信协议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71435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互联网的核心是一系列协议，总称为”互联网协议”（Internet Protocol Suite），正是这一些协议规定了电脑如何连接和组网。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主要协议分为：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Socket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接口抽象层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TCP / UDP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面向连接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 /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HTTP1.1 / HTTP2 / QUIC（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HTTP3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）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超文本传输协议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5175" y="4129405"/>
            <a:ext cx="10135235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Sonyflake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distributed unique ID generator inspired by Twitter's Snowflake.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39 bits for time in units of 10 msec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8 bits for a sequence number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16 bits for a machine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As a result, Sonyflake has the following advantages and disadvantages: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The lifetime (174 years) is longer than that of Snowflake (69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work in more distributed machines (2^16) than Snowflake (2^10)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generate 2^8 IDs per 10 msec at most in a single machine/thread (slower than Snowflake)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3605" y="4665980"/>
            <a:ext cx="10397490" cy="4895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Goim 长连接 TCP 编程 - </a:t>
            </a:r>
            <a:r>
              <a:rPr kumimoji="1" lang="zh-CN" altLang="en-US">
                <a:sym typeface="+mn-ea"/>
              </a:rPr>
              <a:t>唯一 </a:t>
            </a:r>
            <a:r>
              <a:rPr kumimoji="1" lang="en-US" altLang="zh-CN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基于步长递增的分布式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生成器，可以生成基于递增，并且比较小的唯一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；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服务主要分为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gRPC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通信，提供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生成接口，并且携带业务标记，为不同业务分配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部署多个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id-server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服务，通过数据库进行申请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步长，并且持久化最大的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，例如，每次批量取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1000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到内存中，可减少对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DB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的压力；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数据库记录分配的业务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MAX_ID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和对应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，供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请求获取；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1475" y="3587115"/>
            <a:ext cx="10026015" cy="7571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概述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https://draveness.me/golang/docs/part3-runtime/ch06-concurrency/golang-netpoller/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https://www.liwenzhou.com/posts/Go/15_socket/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https://hit-alibaba.github.io/interview/basic/network/HTTP.html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https://cloud.tencent.com/developer/article/1030660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https://juejin.cn/post/6844903827536117774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https://xie.infoq.cn/article/19e95a78e2f5389588debfb1c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https://tech.meituan.com/2019/03/07/open-source-project-leaf.html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https://mp.weixin.qq.com/s/8WmASie_DjDDMQRdQi1FDg</a:t>
            </a:r>
            <a:endParaRPr lang="en-US" altLang="zh-CN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https://www.imooc.com/article/265871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Socket </a:t>
            </a:r>
            <a:r>
              <a:rPr kumimoji="1" lang="zh-CN" altLang="en-US"/>
              <a:t>抽象层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1560" y="2824480"/>
            <a:ext cx="11581765" cy="806704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59866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应用程序通常通过“套接字”向网络发出请求或者应答网络请求。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一种通用的面向流的网络接口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主要操作：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建立、接受连接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读写、关闭、超时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获取地址、端口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/>
              <a:t>TCP </a:t>
            </a:r>
            <a:r>
              <a:rPr kumimoji="1" lang="zh-CN" altLang="en-US"/>
              <a:t>可靠连接，</a:t>
            </a:r>
            <a:r>
              <a:rPr kumimoji="1" lang="zh-CN" altLang="en-US">
                <a:sym typeface="+mn-ea"/>
              </a:rPr>
              <a:t>面向连接的协议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5296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TCP/IP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Transmission Control Protocol/Internet Protocol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）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即传输控制协议/网间协议，是一种面向连接（连接导向）的、可靠的、基于字节流的传输层（Transport layer）通信协议，因为是面向连接的协议。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服务端流程：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监听端口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接收客户端请求建立连接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创建 goroutine 处理连接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客户端流程：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建立与服务端的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进行数据收发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关闭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9275" y="2731770"/>
            <a:ext cx="8930640" cy="9960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UDP </a:t>
            </a:r>
            <a:r>
              <a:rPr kumimoji="1" lang="zh-CN" altLang="en-US"/>
              <a:t>不可靠连接，允许广播或多播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40054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UDP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协议（User Datagram Protocol）中文名称是用户数据报协议，是 OSI（Open System Interconnection，开放式系统互联）参考模型中一种无连接的传输层协议。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一个简单的传输层协议：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不需要建立连接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不可靠的、没有时序的通信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数据报是有长度（65535-20=65515）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支持多播和广播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低延迟，实时性比较好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应用于用于视频直播、游戏同步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215" y="5264150"/>
            <a:ext cx="12083415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315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cs typeface="Helvetica" pitchFamily="2" charset="0"/>
                <a:sym typeface="+mn-ea"/>
              </a:rPr>
              <a:t>HTTP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HyperText Transfer Protocol)是互联网上应用最为广泛的一种网络协议，它详细规定了浏览器和万维网服务器之间互相通信的规则，通过因特网传送万维网文档的数据传送协议。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20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请求报文：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Method: HEAD/GET/POST/PUT/DELETE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Accept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：text/html、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Content-Type: 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application/x-www-form-urlencoded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响应报文：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状态行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(200/400/500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响应头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Response Header)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7095" y="455295"/>
            <a:ext cx="7834630" cy="1327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GET / HTTP/1.1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Host: www.google.com</a:t>
            </a:r>
            <a:endParaRPr lang="zh-CN" altLang="en-US" sz="4000" b="0">
              <a:solidFill>
                <a:schemeClr val="bg1"/>
              </a:solidFill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>
                <a:solidFill>
                  <a:schemeClr val="bg1"/>
                </a:solidFill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--------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HTTP/1.1 200 OK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Content-Length: 3059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Server: GWS/2.0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&lt;html&gt;...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nload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tcpflow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ss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netstat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nmon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top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r>
              <a:rPr kumimoji="1" lang="en-US" altLang="zh-CN"/>
              <a:t>-</a:t>
            </a:r>
            <a:r>
              <a:rPr kumimoji="1" lang="zh-CN" altLang="en-US"/>
              <a:t>演进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2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 发展史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1991 年发布初代 HTTP/0.9 版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996 年发布 HTTP/1.0 版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997 年是 HTTP/1.1 版，是到今天为止传输最广泛的版本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2015 年发布了 HTTP/2.0 版，优化了 HTTP/1.1 的性能和安全性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2018 年发布的 HTTP/3.0 版，使用 UDP 取代 TCP 协议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HTTP2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二进制分帧，按帧方式传输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多路复用，代替原来的序列和阻塞机制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头部压缩，通过 HPACK 压缩格式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服务器推送，服务端可以主动推送资源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HTTP3：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连接建立延时低，一次往返可建立HTTPS连接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改进的拥塞控制，高效的重传确认机制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切换网络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保</a:t>
            </a: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持连接，从4G切换到WIFI不用重建连接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3445" y="2289810"/>
            <a:ext cx="9648190" cy="4985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35" y="7879080"/>
            <a:ext cx="11785600" cy="498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Go 网络编程基础</a:t>
            </a:r>
            <a:endParaRPr kumimoji="1" lang="zh-CN" altLang="en-US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/>
              <a:t>Goim </a:t>
            </a:r>
            <a:r>
              <a:rPr kumimoji="1" lang="zh-CN"/>
              <a:t>长连接网关</a:t>
            </a:r>
            <a:endParaRPr kumimoji="1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/>
              <a:t>ID </a:t>
            </a:r>
            <a:r>
              <a:rPr kumimoji="1" lang="zh-CN" altLang="en-US"/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zh-CN"/>
              <a:t>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8114</Words>
  <Application>WWO_aliyun_20201019112421-9bb9c296e6</Application>
  <PresentationFormat>自定义</PresentationFormat>
  <Paragraphs>424</Paragraphs>
  <Slides>33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宋体</vt:lpstr>
      <vt:lpstr>Wingdings</vt:lpstr>
      <vt:lpstr>Helvetica Neue</vt:lpstr>
      <vt:lpstr>Times New Roman</vt:lpstr>
      <vt:lpstr>Helvetica Neue Medium</vt:lpstr>
      <vt:lpstr>Helvetica Neue Light</vt:lpstr>
      <vt:lpstr>Helvetica</vt:lpstr>
      <vt:lpstr>Alibaba PuHuiTi</vt:lpstr>
      <vt:lpstr>汉仪书宋二KW</vt:lpstr>
      <vt:lpstr>Helvetica Light</vt:lpstr>
      <vt:lpstr>Alibaba PuHuiTi</vt:lpstr>
      <vt:lpstr>Kingsoft Confetti</vt:lpstr>
      <vt:lpstr>Microsoft YaHei</vt:lpstr>
      <vt:lpstr>汉仪旗黑KW 55S</vt:lpstr>
      <vt:lpstr>Helvetica Neue Italic</vt:lpstr>
      <vt:lpstr>Wingdings</vt:lpstr>
      <vt:lpstr>webwppDefTheme</vt:lpstr>
      <vt:lpstr>White</vt:lpstr>
      <vt:lpstr>PowerPoint 演示文稿</vt:lpstr>
      <vt:lpstr>PowerPoint 演示文稿</vt:lpstr>
      <vt:lpstr>网络通信协议</vt:lpstr>
      <vt:lpstr>Socket 抽象层</vt:lpstr>
      <vt:lpstr>TCP 可靠连接，面向连接的协议</vt:lpstr>
      <vt:lpstr>UDP 不可靠连接，允许广播或多播</vt:lpstr>
      <vt:lpstr>HTTP 超文本传输协议</vt:lpstr>
      <vt:lpstr>HTTP 超文本传输协议-演进</vt:lpstr>
      <vt:lpstr>PowerPoint 演示文稿</vt:lpstr>
      <vt:lpstr>Go 网络编程 - 基础概念</vt:lpstr>
      <vt:lpstr>Go 网络编程 - TCP简单例子</vt:lpstr>
      <vt:lpstr>Go 网络编程 - UDP简单例子</vt:lpstr>
      <vt:lpstr>Go 网络编程 - I/O多路复用</vt:lpstr>
      <vt:lpstr>Go 网络编程 - I/O模型</vt:lpstr>
      <vt:lpstr>Go 网络编程 - 多路复用模块</vt:lpstr>
      <vt:lpstr>PowerPoint 演示文稿</vt:lpstr>
      <vt:lpstr>Goim 长连接 TCP 编程 - 概览</vt:lpstr>
      <vt:lpstr>Goim 长连接 TCP 编程 - 协议设计</vt:lpstr>
      <vt:lpstr>Goim 长连接 TCP 编程 - 边缘节点</vt:lpstr>
      <vt:lpstr>Goim 长连接 TCP 编程 - 负载均衡</vt:lpstr>
      <vt:lpstr>Goim 长连接 TCP 编程 - 心跳保活机制</vt:lpstr>
      <vt:lpstr>Goim 长连接 TCP 编程 - 用户鉴权和 Session 信息</vt:lpstr>
      <vt:lpstr>Goim 长连接 TCP 编程 - Comet</vt:lpstr>
      <vt:lpstr>Goim 长连接 TCP 编程 - Logic</vt:lpstr>
      <vt:lpstr>Goim 长连接 TCP 编程 - Job</vt:lpstr>
      <vt:lpstr>Goim 长连接 TCP 编程 - 推拉结合</vt:lpstr>
      <vt:lpstr>Goim 长连接 TCP 编程 - 读写扩散</vt:lpstr>
      <vt:lpstr>Goim 长连接 TCP 编程 - 唯一 ID 设计</vt:lpstr>
      <vt:lpstr>Goim 长连接 TCP 编程 - 唯一 ID 设计</vt:lpstr>
      <vt:lpstr>Goim 长连接 TCP 编程 - 唯一 ID 设计</vt:lpstr>
      <vt:lpstr>Goim 长连接 TCP 编程 - 唯一 ID 设计</vt:lpstr>
      <vt:lpstr>Goim 长连接 TCP 编程 - IM 私信系统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lastPrinted>2021-01-21T09:48:32Z</cp:lastPrinted>
  <dcterms:created xsi:type="dcterms:W3CDTF">2021-01-21T09:48:32Z</dcterms:created>
  <dcterms:modified xsi:type="dcterms:W3CDTF">2021-01-21T09:48:32Z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